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Agencija%20za%20statistiku%20BiH%20do%20201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Mostar-Trebinje%201996-2013%20hrv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Mostar-Trebinje%201996-2013%20hrv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Mostar-Trebinje%201996-2013%20hrv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Mostar-Trebinje%201996-2013%20hrv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Sve%20bikskupije%20zajedno%201996-2013%20hrv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Sve%20bikskupije%20zajedno%201996-2013%20hrv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Sve%20bikskupije%20zajedno%201996-2013%20hrv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Sarajevo%201996-2013%20hrv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Sarajevo%201996-2013%20hrv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Sarajevo%201996-2013%20hrv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Banja%20Luka%201996-2013%20hrv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Banja%20Luka%201996-2013%20hrv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Banja%20Luka%201996-2013%20hrv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Mostar-Trebinje%201996-2013%20hrv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TATISTICKI%20PODACI%20I%20PROJEKCIJE\statistika%201-2014\Mostar-Trebinje%201996-2013%20hr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List1!$B$36</c:f>
              <c:strCache>
                <c:ptCount val="1"/>
                <c:pt idx="0">
                  <c:v>Rođeni</c:v>
                </c:pt>
              </c:strCache>
            </c:strRef>
          </c:tx>
          <c:marker>
            <c:symbol val="none"/>
          </c:marker>
          <c:cat>
            <c:strRef>
              <c:f>List1!$A$37:$A$54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List1!$B$37:$B$54</c:f>
              <c:numCache>
                <c:formatCode>General</c:formatCode>
                <c:ptCount val="18"/>
                <c:pt idx="0">
                  <c:v>46594</c:v>
                </c:pt>
                <c:pt idx="1">
                  <c:v>48397</c:v>
                </c:pt>
                <c:pt idx="2">
                  <c:v>45007</c:v>
                </c:pt>
                <c:pt idx="3">
                  <c:v>42464</c:v>
                </c:pt>
                <c:pt idx="4">
                  <c:v>39563</c:v>
                </c:pt>
                <c:pt idx="5">
                  <c:v>37717</c:v>
                </c:pt>
                <c:pt idx="6">
                  <c:v>35587</c:v>
                </c:pt>
                <c:pt idx="7">
                  <c:v>35234</c:v>
                </c:pt>
                <c:pt idx="8">
                  <c:v>35151</c:v>
                </c:pt>
                <c:pt idx="9">
                  <c:v>34627</c:v>
                </c:pt>
                <c:pt idx="10">
                  <c:v>34033</c:v>
                </c:pt>
                <c:pt idx="11">
                  <c:v>33835</c:v>
                </c:pt>
                <c:pt idx="12">
                  <c:v>34617</c:v>
                </c:pt>
                <c:pt idx="13">
                  <c:v>34550</c:v>
                </c:pt>
                <c:pt idx="14">
                  <c:v>33779</c:v>
                </c:pt>
                <c:pt idx="15">
                  <c:v>31811</c:v>
                </c:pt>
                <c:pt idx="16">
                  <c:v>32547</c:v>
                </c:pt>
                <c:pt idx="17">
                  <c:v>31103</c:v>
                </c:pt>
              </c:numCache>
            </c:numRef>
          </c:val>
        </c:ser>
        <c:ser>
          <c:idx val="1"/>
          <c:order val="1"/>
          <c:tx>
            <c:strRef>
              <c:f>List1!$C$36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List1!$A$37:$A$54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List1!$C$37:$C$54</c:f>
              <c:numCache>
                <c:formatCode>General</c:formatCode>
                <c:ptCount val="18"/>
                <c:pt idx="0">
                  <c:v>25152</c:v>
                </c:pt>
                <c:pt idx="1">
                  <c:v>27875</c:v>
                </c:pt>
                <c:pt idx="2">
                  <c:v>28679</c:v>
                </c:pt>
                <c:pt idx="3">
                  <c:v>28637</c:v>
                </c:pt>
                <c:pt idx="4">
                  <c:v>30482</c:v>
                </c:pt>
                <c:pt idx="5">
                  <c:v>30325</c:v>
                </c:pt>
                <c:pt idx="6">
                  <c:v>30155</c:v>
                </c:pt>
                <c:pt idx="7">
                  <c:v>31757</c:v>
                </c:pt>
                <c:pt idx="8">
                  <c:v>32616</c:v>
                </c:pt>
                <c:pt idx="9">
                  <c:v>34402</c:v>
                </c:pt>
                <c:pt idx="10">
                  <c:v>33221</c:v>
                </c:pt>
                <c:pt idx="11">
                  <c:v>35044</c:v>
                </c:pt>
                <c:pt idx="12">
                  <c:v>33983</c:v>
                </c:pt>
                <c:pt idx="13">
                  <c:v>34904</c:v>
                </c:pt>
                <c:pt idx="14">
                  <c:v>34633</c:v>
                </c:pt>
                <c:pt idx="15">
                  <c:v>35028</c:v>
                </c:pt>
                <c:pt idx="16">
                  <c:v>35817</c:v>
                </c:pt>
                <c:pt idx="17">
                  <c:v>35837</c:v>
                </c:pt>
              </c:numCache>
            </c:numRef>
          </c:val>
        </c:ser>
        <c:ser>
          <c:idx val="2"/>
          <c:order val="2"/>
          <c:tx>
            <c:strRef>
              <c:f>List1!$D$36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List1!$A$37:$A$54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List1!$D$37:$D$54</c:f>
              <c:numCache>
                <c:formatCode>General</c:formatCode>
                <c:ptCount val="18"/>
                <c:pt idx="0">
                  <c:v>21442</c:v>
                </c:pt>
                <c:pt idx="1">
                  <c:v>20522</c:v>
                </c:pt>
                <c:pt idx="2">
                  <c:v>16328</c:v>
                </c:pt>
                <c:pt idx="3">
                  <c:v>13827</c:v>
                </c:pt>
                <c:pt idx="4">
                  <c:v>9081</c:v>
                </c:pt>
                <c:pt idx="5">
                  <c:v>7392</c:v>
                </c:pt>
                <c:pt idx="6">
                  <c:v>5432</c:v>
                </c:pt>
                <c:pt idx="7">
                  <c:v>3477</c:v>
                </c:pt>
                <c:pt idx="8">
                  <c:v>2535</c:v>
                </c:pt>
                <c:pt idx="9">
                  <c:v>225</c:v>
                </c:pt>
                <c:pt idx="10">
                  <c:v>812</c:v>
                </c:pt>
                <c:pt idx="11">
                  <c:v>-1209</c:v>
                </c:pt>
                <c:pt idx="12">
                  <c:v>634</c:v>
                </c:pt>
                <c:pt idx="13">
                  <c:v>-354</c:v>
                </c:pt>
                <c:pt idx="14">
                  <c:v>-854</c:v>
                </c:pt>
                <c:pt idx="15">
                  <c:v>-3217</c:v>
                </c:pt>
                <c:pt idx="16">
                  <c:v>-3270</c:v>
                </c:pt>
                <c:pt idx="17">
                  <c:v>-4734</c:v>
                </c:pt>
              </c:numCache>
            </c:numRef>
          </c:val>
        </c:ser>
        <c:marker val="1"/>
        <c:axId val="58374784"/>
        <c:axId val="58409344"/>
      </c:lineChart>
      <c:catAx>
        <c:axId val="58374784"/>
        <c:scaling>
          <c:orientation val="minMax"/>
        </c:scaling>
        <c:axPos val="b"/>
        <c:majorTickMark val="none"/>
        <c:tickLblPos val="nextTo"/>
        <c:crossAx val="58409344"/>
        <c:crosses val="autoZero"/>
        <c:auto val="1"/>
        <c:lblAlgn val="ctr"/>
        <c:lblOffset val="100"/>
      </c:catAx>
      <c:valAx>
        <c:axId val="584093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374784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List1!$B$37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List1!$A$38:$A$55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List1!$B$38:$B$55</c:f>
              <c:numCache>
                <c:formatCode>#,##0</c:formatCode>
                <c:ptCount val="18"/>
                <c:pt idx="0">
                  <c:v>2902</c:v>
                </c:pt>
                <c:pt idx="1">
                  <c:v>2981</c:v>
                </c:pt>
                <c:pt idx="2">
                  <c:v>2758</c:v>
                </c:pt>
                <c:pt idx="3">
                  <c:v>2830</c:v>
                </c:pt>
                <c:pt idx="4">
                  <c:v>2164</c:v>
                </c:pt>
                <c:pt idx="5">
                  <c:v>2179</c:v>
                </c:pt>
                <c:pt idx="6">
                  <c:v>2146</c:v>
                </c:pt>
                <c:pt idx="7">
                  <c:v>1997</c:v>
                </c:pt>
                <c:pt idx="8">
                  <c:v>2032</c:v>
                </c:pt>
                <c:pt idx="9">
                  <c:v>2114</c:v>
                </c:pt>
                <c:pt idx="10">
                  <c:v>2110</c:v>
                </c:pt>
                <c:pt idx="11">
                  <c:v>2048</c:v>
                </c:pt>
                <c:pt idx="12">
                  <c:v>2080</c:v>
                </c:pt>
                <c:pt idx="13">
                  <c:v>2009</c:v>
                </c:pt>
                <c:pt idx="14">
                  <c:v>2091</c:v>
                </c:pt>
                <c:pt idx="15">
                  <c:v>1992</c:v>
                </c:pt>
                <c:pt idx="16">
                  <c:v>2121</c:v>
                </c:pt>
                <c:pt idx="17">
                  <c:v>1927</c:v>
                </c:pt>
              </c:numCache>
            </c:numRef>
          </c:val>
        </c:ser>
        <c:ser>
          <c:idx val="1"/>
          <c:order val="1"/>
          <c:tx>
            <c:strRef>
              <c:f>List1!$C$37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List1!$A$38:$A$55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List1!$C$38:$C$55</c:f>
              <c:numCache>
                <c:formatCode>#,##0</c:formatCode>
                <c:ptCount val="18"/>
                <c:pt idx="0">
                  <c:v>1774</c:v>
                </c:pt>
                <c:pt idx="1">
                  <c:v>1885</c:v>
                </c:pt>
                <c:pt idx="2">
                  <c:v>1863</c:v>
                </c:pt>
                <c:pt idx="3">
                  <c:v>1785</c:v>
                </c:pt>
                <c:pt idx="4">
                  <c:v>1579</c:v>
                </c:pt>
                <c:pt idx="5">
                  <c:v>1603</c:v>
                </c:pt>
                <c:pt idx="6">
                  <c:v>1496</c:v>
                </c:pt>
                <c:pt idx="7">
                  <c:v>1613</c:v>
                </c:pt>
                <c:pt idx="8">
                  <c:v>1545</c:v>
                </c:pt>
                <c:pt idx="9">
                  <c:v>1655</c:v>
                </c:pt>
                <c:pt idx="10">
                  <c:v>1690</c:v>
                </c:pt>
                <c:pt idx="11">
                  <c:v>1731</c:v>
                </c:pt>
                <c:pt idx="12">
                  <c:v>1772</c:v>
                </c:pt>
                <c:pt idx="13">
                  <c:v>1777</c:v>
                </c:pt>
                <c:pt idx="14">
                  <c:v>1773</c:v>
                </c:pt>
                <c:pt idx="15">
                  <c:v>1767</c:v>
                </c:pt>
                <c:pt idx="16">
                  <c:v>1966</c:v>
                </c:pt>
                <c:pt idx="17">
                  <c:v>1829</c:v>
                </c:pt>
              </c:numCache>
            </c:numRef>
          </c:val>
        </c:ser>
        <c:ser>
          <c:idx val="2"/>
          <c:order val="2"/>
          <c:tx>
            <c:strRef>
              <c:f>List1!$D$37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List1!$A$38:$A$55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List1!$D$38:$D$55</c:f>
              <c:numCache>
                <c:formatCode>General</c:formatCode>
                <c:ptCount val="18"/>
                <c:pt idx="0">
                  <c:v>1128</c:v>
                </c:pt>
                <c:pt idx="1">
                  <c:v>1096</c:v>
                </c:pt>
                <c:pt idx="2">
                  <c:v>895</c:v>
                </c:pt>
                <c:pt idx="3">
                  <c:v>1045</c:v>
                </c:pt>
                <c:pt idx="4">
                  <c:v>565</c:v>
                </c:pt>
                <c:pt idx="5">
                  <c:v>576</c:v>
                </c:pt>
                <c:pt idx="6">
                  <c:v>650</c:v>
                </c:pt>
                <c:pt idx="7">
                  <c:v>384</c:v>
                </c:pt>
                <c:pt idx="8">
                  <c:v>487</c:v>
                </c:pt>
                <c:pt idx="9">
                  <c:v>459</c:v>
                </c:pt>
                <c:pt idx="10">
                  <c:v>420</c:v>
                </c:pt>
                <c:pt idx="11">
                  <c:v>317</c:v>
                </c:pt>
                <c:pt idx="12">
                  <c:v>308</c:v>
                </c:pt>
                <c:pt idx="13">
                  <c:v>232</c:v>
                </c:pt>
                <c:pt idx="14">
                  <c:v>318</c:v>
                </c:pt>
                <c:pt idx="15">
                  <c:v>225</c:v>
                </c:pt>
                <c:pt idx="16">
                  <c:v>155</c:v>
                </c:pt>
                <c:pt idx="17">
                  <c:v>98</c:v>
                </c:pt>
              </c:numCache>
            </c:numRef>
          </c:val>
        </c:ser>
        <c:marker val="1"/>
        <c:axId val="60861440"/>
        <c:axId val="60867328"/>
      </c:lineChart>
      <c:catAx>
        <c:axId val="60861440"/>
        <c:scaling>
          <c:orientation val="minMax"/>
        </c:scaling>
        <c:axPos val="b"/>
        <c:majorTickMark val="none"/>
        <c:tickLblPos val="nextTo"/>
        <c:crossAx val="60867328"/>
        <c:crosses val="autoZero"/>
        <c:auto val="1"/>
        <c:lblAlgn val="ctr"/>
        <c:lblOffset val="100"/>
      </c:catAx>
      <c:valAx>
        <c:axId val="6086732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0861440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List1!$C$93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List1!$B$94:$B$111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List1!$C$94:$C$111</c:f>
              <c:numCache>
                <c:formatCode>#,##0</c:formatCode>
                <c:ptCount val="18"/>
                <c:pt idx="0">
                  <c:v>19110</c:v>
                </c:pt>
                <c:pt idx="1">
                  <c:v>18897</c:v>
                </c:pt>
                <c:pt idx="2">
                  <c:v>18993</c:v>
                </c:pt>
                <c:pt idx="3">
                  <c:v>18903</c:v>
                </c:pt>
                <c:pt idx="4">
                  <c:v>19344</c:v>
                </c:pt>
                <c:pt idx="5">
                  <c:v>19850</c:v>
                </c:pt>
                <c:pt idx="6">
                  <c:v>20353</c:v>
                </c:pt>
                <c:pt idx="7">
                  <c:v>20971</c:v>
                </c:pt>
                <c:pt idx="8">
                  <c:v>20857</c:v>
                </c:pt>
                <c:pt idx="9">
                  <c:v>21253</c:v>
                </c:pt>
                <c:pt idx="10">
                  <c:v>21250</c:v>
                </c:pt>
                <c:pt idx="11">
                  <c:v>21242</c:v>
                </c:pt>
                <c:pt idx="12">
                  <c:v>20661</c:v>
                </c:pt>
                <c:pt idx="13">
                  <c:v>20524</c:v>
                </c:pt>
                <c:pt idx="14">
                  <c:v>20958</c:v>
                </c:pt>
                <c:pt idx="15">
                  <c:v>20777</c:v>
                </c:pt>
                <c:pt idx="16">
                  <c:v>20779</c:v>
                </c:pt>
                <c:pt idx="17">
                  <c:v>20579</c:v>
                </c:pt>
              </c:numCache>
            </c:numRef>
          </c:val>
        </c:ser>
        <c:gapWidth val="75"/>
        <c:shape val="cylinder"/>
        <c:axId val="60908288"/>
        <c:axId val="60909824"/>
        <c:axId val="0"/>
      </c:bar3DChart>
      <c:catAx>
        <c:axId val="60908288"/>
        <c:scaling>
          <c:orientation val="minMax"/>
        </c:scaling>
        <c:axPos val="b"/>
        <c:majorTickMark val="none"/>
        <c:tickLblPos val="nextTo"/>
        <c:crossAx val="60909824"/>
        <c:crosses val="autoZero"/>
        <c:auto val="1"/>
        <c:lblAlgn val="ctr"/>
        <c:lblOffset val="100"/>
      </c:catAx>
      <c:valAx>
        <c:axId val="60909824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0908288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List1!$C$7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List1!$C$8:$C$25</c:f>
              <c:numCache>
                <c:formatCode>#,##0</c:formatCode>
                <c:ptCount val="18"/>
                <c:pt idx="0">
                  <c:v>349</c:v>
                </c:pt>
                <c:pt idx="1">
                  <c:v>348</c:v>
                </c:pt>
                <c:pt idx="2">
                  <c:v>343</c:v>
                </c:pt>
                <c:pt idx="3">
                  <c:v>342</c:v>
                </c:pt>
                <c:pt idx="4">
                  <c:v>346</c:v>
                </c:pt>
                <c:pt idx="5">
                  <c:v>305</c:v>
                </c:pt>
                <c:pt idx="6">
                  <c:v>315</c:v>
                </c:pt>
                <c:pt idx="7">
                  <c:v>256</c:v>
                </c:pt>
                <c:pt idx="8">
                  <c:v>271</c:v>
                </c:pt>
                <c:pt idx="9">
                  <c:v>237</c:v>
                </c:pt>
                <c:pt idx="10">
                  <c:v>246</c:v>
                </c:pt>
                <c:pt idx="11">
                  <c:v>225</c:v>
                </c:pt>
                <c:pt idx="12">
                  <c:v>225</c:v>
                </c:pt>
                <c:pt idx="13">
                  <c:v>234</c:v>
                </c:pt>
                <c:pt idx="14">
                  <c:v>225</c:v>
                </c:pt>
                <c:pt idx="15">
                  <c:v>191</c:v>
                </c:pt>
                <c:pt idx="16">
                  <c:v>227</c:v>
                </c:pt>
                <c:pt idx="17">
                  <c:v>210</c:v>
                </c:pt>
              </c:numCache>
            </c:numRef>
          </c:val>
        </c:ser>
        <c:ser>
          <c:idx val="1"/>
          <c:order val="1"/>
          <c:tx>
            <c:strRef>
              <c:f>List1!$D$7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List1!$D$8:$D$25</c:f>
              <c:numCache>
                <c:formatCode>#,##0</c:formatCode>
                <c:ptCount val="18"/>
                <c:pt idx="0">
                  <c:v>253</c:v>
                </c:pt>
                <c:pt idx="1">
                  <c:v>256</c:v>
                </c:pt>
                <c:pt idx="2">
                  <c:v>261</c:v>
                </c:pt>
                <c:pt idx="3">
                  <c:v>258</c:v>
                </c:pt>
                <c:pt idx="4">
                  <c:v>250</c:v>
                </c:pt>
                <c:pt idx="5">
                  <c:v>245</c:v>
                </c:pt>
                <c:pt idx="6">
                  <c:v>253</c:v>
                </c:pt>
                <c:pt idx="7">
                  <c:v>278</c:v>
                </c:pt>
                <c:pt idx="8">
                  <c:v>250</c:v>
                </c:pt>
                <c:pt idx="9">
                  <c:v>250</c:v>
                </c:pt>
                <c:pt idx="10">
                  <c:v>252</c:v>
                </c:pt>
                <c:pt idx="11">
                  <c:v>256</c:v>
                </c:pt>
                <c:pt idx="12">
                  <c:v>281</c:v>
                </c:pt>
                <c:pt idx="13">
                  <c:v>259</c:v>
                </c:pt>
                <c:pt idx="14">
                  <c:v>283</c:v>
                </c:pt>
                <c:pt idx="15">
                  <c:v>273</c:v>
                </c:pt>
                <c:pt idx="16">
                  <c:v>299</c:v>
                </c:pt>
                <c:pt idx="17">
                  <c:v>245</c:v>
                </c:pt>
              </c:numCache>
            </c:numRef>
          </c:val>
        </c:ser>
        <c:gapWidth val="75"/>
        <c:shape val="cylinder"/>
        <c:axId val="60926976"/>
        <c:axId val="60953344"/>
        <c:axId val="0"/>
      </c:bar3DChart>
      <c:catAx>
        <c:axId val="60926976"/>
        <c:scaling>
          <c:orientation val="minMax"/>
        </c:scaling>
        <c:axPos val="b"/>
        <c:majorTickMark val="none"/>
        <c:tickLblPos val="nextTo"/>
        <c:crossAx val="60953344"/>
        <c:crosses val="autoZero"/>
        <c:auto val="1"/>
        <c:lblAlgn val="ctr"/>
        <c:lblOffset val="100"/>
      </c:catAx>
      <c:valAx>
        <c:axId val="60953344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0926976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List1!$C$7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List1!$C$8:$C$25</c:f>
              <c:numCache>
                <c:formatCode>#,##0</c:formatCode>
                <c:ptCount val="18"/>
                <c:pt idx="0">
                  <c:v>349</c:v>
                </c:pt>
                <c:pt idx="1">
                  <c:v>348</c:v>
                </c:pt>
                <c:pt idx="2">
                  <c:v>343</c:v>
                </c:pt>
                <c:pt idx="3">
                  <c:v>342</c:v>
                </c:pt>
                <c:pt idx="4">
                  <c:v>346</c:v>
                </c:pt>
                <c:pt idx="5">
                  <c:v>305</c:v>
                </c:pt>
                <c:pt idx="6">
                  <c:v>315</c:v>
                </c:pt>
                <c:pt idx="7">
                  <c:v>256</c:v>
                </c:pt>
                <c:pt idx="8">
                  <c:v>271</c:v>
                </c:pt>
                <c:pt idx="9">
                  <c:v>237</c:v>
                </c:pt>
                <c:pt idx="10">
                  <c:v>246</c:v>
                </c:pt>
                <c:pt idx="11">
                  <c:v>225</c:v>
                </c:pt>
                <c:pt idx="12">
                  <c:v>225</c:v>
                </c:pt>
                <c:pt idx="13">
                  <c:v>234</c:v>
                </c:pt>
                <c:pt idx="14">
                  <c:v>225</c:v>
                </c:pt>
                <c:pt idx="15">
                  <c:v>191</c:v>
                </c:pt>
                <c:pt idx="16">
                  <c:v>227</c:v>
                </c:pt>
                <c:pt idx="17">
                  <c:v>210</c:v>
                </c:pt>
              </c:numCache>
            </c:numRef>
          </c:val>
        </c:ser>
        <c:ser>
          <c:idx val="1"/>
          <c:order val="1"/>
          <c:tx>
            <c:strRef>
              <c:f>List1!$D$7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List1!$D$8:$D$25</c:f>
              <c:numCache>
                <c:formatCode>#,##0</c:formatCode>
                <c:ptCount val="18"/>
                <c:pt idx="0">
                  <c:v>253</c:v>
                </c:pt>
                <c:pt idx="1">
                  <c:v>256</c:v>
                </c:pt>
                <c:pt idx="2">
                  <c:v>261</c:v>
                </c:pt>
                <c:pt idx="3">
                  <c:v>258</c:v>
                </c:pt>
                <c:pt idx="4">
                  <c:v>250</c:v>
                </c:pt>
                <c:pt idx="5">
                  <c:v>245</c:v>
                </c:pt>
                <c:pt idx="6">
                  <c:v>253</c:v>
                </c:pt>
                <c:pt idx="7">
                  <c:v>278</c:v>
                </c:pt>
                <c:pt idx="8">
                  <c:v>250</c:v>
                </c:pt>
                <c:pt idx="9">
                  <c:v>250</c:v>
                </c:pt>
                <c:pt idx="10">
                  <c:v>252</c:v>
                </c:pt>
                <c:pt idx="11">
                  <c:v>256</c:v>
                </c:pt>
                <c:pt idx="12">
                  <c:v>281</c:v>
                </c:pt>
                <c:pt idx="13">
                  <c:v>259</c:v>
                </c:pt>
                <c:pt idx="14">
                  <c:v>283</c:v>
                </c:pt>
                <c:pt idx="15">
                  <c:v>273</c:v>
                </c:pt>
                <c:pt idx="16">
                  <c:v>299</c:v>
                </c:pt>
                <c:pt idx="17">
                  <c:v>245</c:v>
                </c:pt>
              </c:numCache>
            </c:numRef>
          </c:val>
        </c:ser>
        <c:ser>
          <c:idx val="2"/>
          <c:order val="2"/>
          <c:tx>
            <c:strRef>
              <c:f>List1!$E$7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List1!$E$8:$E$25</c:f>
              <c:numCache>
                <c:formatCode>General</c:formatCode>
                <c:ptCount val="18"/>
                <c:pt idx="0">
                  <c:v>96</c:v>
                </c:pt>
                <c:pt idx="1">
                  <c:v>92</c:v>
                </c:pt>
                <c:pt idx="2">
                  <c:v>82</c:v>
                </c:pt>
                <c:pt idx="3">
                  <c:v>84</c:v>
                </c:pt>
                <c:pt idx="4">
                  <c:v>96</c:v>
                </c:pt>
                <c:pt idx="5">
                  <c:v>60</c:v>
                </c:pt>
                <c:pt idx="6">
                  <c:v>62</c:v>
                </c:pt>
                <c:pt idx="7">
                  <c:v>-22</c:v>
                </c:pt>
                <c:pt idx="8">
                  <c:v>21</c:v>
                </c:pt>
                <c:pt idx="9">
                  <c:v>-13</c:v>
                </c:pt>
                <c:pt idx="10">
                  <c:v>-6</c:v>
                </c:pt>
                <c:pt idx="11">
                  <c:v>-31</c:v>
                </c:pt>
                <c:pt idx="12">
                  <c:v>-56</c:v>
                </c:pt>
                <c:pt idx="13">
                  <c:v>-25</c:v>
                </c:pt>
                <c:pt idx="14">
                  <c:v>-58</c:v>
                </c:pt>
                <c:pt idx="15">
                  <c:v>-82</c:v>
                </c:pt>
                <c:pt idx="16">
                  <c:v>-72</c:v>
                </c:pt>
                <c:pt idx="17">
                  <c:v>-35</c:v>
                </c:pt>
              </c:numCache>
            </c:numRef>
          </c:val>
        </c:ser>
        <c:marker val="1"/>
        <c:axId val="60995456"/>
        <c:axId val="60996992"/>
      </c:lineChart>
      <c:catAx>
        <c:axId val="60995456"/>
        <c:scaling>
          <c:orientation val="minMax"/>
        </c:scaling>
        <c:axPos val="b"/>
        <c:majorTickMark val="none"/>
        <c:tickLblPos val="nextTo"/>
        <c:crossAx val="60996992"/>
        <c:crosses val="autoZero"/>
        <c:auto val="1"/>
        <c:lblAlgn val="ctr"/>
        <c:lblOffset val="100"/>
      </c:catAx>
      <c:valAx>
        <c:axId val="60996992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0995456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List1!$C$7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List1!$C$8:$C$25</c:f>
              <c:numCache>
                <c:formatCode>#,##0</c:formatCode>
                <c:ptCount val="18"/>
                <c:pt idx="0">
                  <c:v>424915</c:v>
                </c:pt>
                <c:pt idx="1">
                  <c:v>451385</c:v>
                </c:pt>
                <c:pt idx="2">
                  <c:v>451208</c:v>
                </c:pt>
                <c:pt idx="3">
                  <c:v>448186</c:v>
                </c:pt>
                <c:pt idx="4">
                  <c:v>456058</c:v>
                </c:pt>
                <c:pt idx="5">
                  <c:v>458110</c:v>
                </c:pt>
                <c:pt idx="6">
                  <c:v>463687</c:v>
                </c:pt>
                <c:pt idx="7">
                  <c:v>464821</c:v>
                </c:pt>
                <c:pt idx="8">
                  <c:v>464694</c:v>
                </c:pt>
                <c:pt idx="9">
                  <c:v>462690</c:v>
                </c:pt>
                <c:pt idx="10">
                  <c:v>463131</c:v>
                </c:pt>
                <c:pt idx="11">
                  <c:v>459102</c:v>
                </c:pt>
                <c:pt idx="12">
                  <c:v>454921</c:v>
                </c:pt>
                <c:pt idx="13">
                  <c:v>448147</c:v>
                </c:pt>
                <c:pt idx="14">
                  <c:v>443013</c:v>
                </c:pt>
                <c:pt idx="15">
                  <c:v>443084</c:v>
                </c:pt>
                <c:pt idx="16">
                  <c:v>435562</c:v>
                </c:pt>
                <c:pt idx="17">
                  <c:v>432177</c:v>
                </c:pt>
              </c:numCache>
            </c:numRef>
          </c:val>
        </c:ser>
        <c:gapWidth val="75"/>
        <c:shape val="cylinder"/>
        <c:axId val="61025280"/>
        <c:axId val="61031168"/>
        <c:axId val="0"/>
      </c:bar3DChart>
      <c:catAx>
        <c:axId val="61025280"/>
        <c:scaling>
          <c:orientation val="minMax"/>
        </c:scaling>
        <c:axPos val="b"/>
        <c:majorTickMark val="none"/>
        <c:tickLblPos val="nextTo"/>
        <c:crossAx val="61031168"/>
        <c:crosses val="autoZero"/>
        <c:auto val="1"/>
        <c:lblAlgn val="ctr"/>
        <c:lblOffset val="100"/>
      </c:catAx>
      <c:valAx>
        <c:axId val="6103116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1025280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style val="4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List1!$C$32</c:f>
              <c:strCache>
                <c:ptCount val="1"/>
                <c:pt idx="0">
                  <c:v>Vjernika</c:v>
                </c:pt>
              </c:strCache>
            </c:strRef>
          </c:tx>
          <c:marker>
            <c:symbol val="none"/>
          </c:marker>
          <c:cat>
            <c:strRef>
              <c:f>List1!$B$33:$B$50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List1!$C$33:$C$50</c:f>
              <c:numCache>
                <c:formatCode>#,##0</c:formatCode>
                <c:ptCount val="18"/>
                <c:pt idx="0">
                  <c:v>424915</c:v>
                </c:pt>
                <c:pt idx="1">
                  <c:v>451385</c:v>
                </c:pt>
                <c:pt idx="2">
                  <c:v>451208</c:v>
                </c:pt>
                <c:pt idx="3">
                  <c:v>448186</c:v>
                </c:pt>
                <c:pt idx="4">
                  <c:v>456058</c:v>
                </c:pt>
                <c:pt idx="5">
                  <c:v>458110</c:v>
                </c:pt>
                <c:pt idx="6">
                  <c:v>463687</c:v>
                </c:pt>
                <c:pt idx="7">
                  <c:v>464821</c:v>
                </c:pt>
                <c:pt idx="8">
                  <c:v>464694</c:v>
                </c:pt>
                <c:pt idx="9">
                  <c:v>462690</c:v>
                </c:pt>
                <c:pt idx="10">
                  <c:v>463131</c:v>
                </c:pt>
                <c:pt idx="11">
                  <c:v>459102</c:v>
                </c:pt>
                <c:pt idx="12">
                  <c:v>454921</c:v>
                </c:pt>
                <c:pt idx="13">
                  <c:v>448147</c:v>
                </c:pt>
                <c:pt idx="14">
                  <c:v>443013</c:v>
                </c:pt>
                <c:pt idx="15">
                  <c:v>443084</c:v>
                </c:pt>
                <c:pt idx="16">
                  <c:v>435562</c:v>
                </c:pt>
                <c:pt idx="17">
                  <c:v>432177</c:v>
                </c:pt>
              </c:numCache>
            </c:numRef>
          </c:val>
        </c:ser>
        <c:marker val="1"/>
        <c:axId val="61063552"/>
        <c:axId val="61065088"/>
      </c:lineChart>
      <c:catAx>
        <c:axId val="61063552"/>
        <c:scaling>
          <c:orientation val="minMax"/>
        </c:scaling>
        <c:axPos val="b"/>
        <c:majorTickMark val="none"/>
        <c:tickLblPos val="nextTo"/>
        <c:crossAx val="61065088"/>
        <c:crosses val="autoZero"/>
        <c:auto val="1"/>
        <c:lblAlgn val="ctr"/>
        <c:lblOffset val="100"/>
      </c:catAx>
      <c:valAx>
        <c:axId val="6106508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crossAx val="61063552"/>
        <c:crosses val="autoZero"/>
        <c:crossBetween val="between"/>
      </c:valAx>
      <c:spPr>
        <a:noFill/>
        <a:ln w="25400">
          <a:noFill/>
        </a:ln>
      </c:spPr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List1!$C$56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List1!$B$57:$B$74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List1!$C$57:$C$74</c:f>
              <c:numCache>
                <c:formatCode>General</c:formatCode>
                <c:ptCount val="18"/>
                <c:pt idx="0">
                  <c:v>6739</c:v>
                </c:pt>
                <c:pt idx="1">
                  <c:v>7127</c:v>
                </c:pt>
                <c:pt idx="2">
                  <c:v>6779</c:v>
                </c:pt>
                <c:pt idx="3">
                  <c:v>6736</c:v>
                </c:pt>
                <c:pt idx="4">
                  <c:v>6409</c:v>
                </c:pt>
                <c:pt idx="5">
                  <c:v>5734</c:v>
                </c:pt>
                <c:pt idx="6">
                  <c:v>5543</c:v>
                </c:pt>
                <c:pt idx="7">
                  <c:v>5256</c:v>
                </c:pt>
                <c:pt idx="8">
                  <c:v>5184</c:v>
                </c:pt>
                <c:pt idx="9">
                  <c:v>5244</c:v>
                </c:pt>
                <c:pt idx="10">
                  <c:v>5146</c:v>
                </c:pt>
                <c:pt idx="11">
                  <c:v>4915</c:v>
                </c:pt>
                <c:pt idx="12">
                  <c:v>4799</c:v>
                </c:pt>
                <c:pt idx="13">
                  <c:v>4686</c:v>
                </c:pt>
                <c:pt idx="14">
                  <c:v>4726</c:v>
                </c:pt>
                <c:pt idx="15">
                  <c:v>4475</c:v>
                </c:pt>
                <c:pt idx="16">
                  <c:v>4992</c:v>
                </c:pt>
                <c:pt idx="17">
                  <c:v>4327</c:v>
                </c:pt>
              </c:numCache>
            </c:numRef>
          </c:val>
        </c:ser>
        <c:ser>
          <c:idx val="1"/>
          <c:order val="1"/>
          <c:tx>
            <c:strRef>
              <c:f>List1!$D$56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List1!$B$57:$B$74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List1!$D$57:$D$74</c:f>
              <c:numCache>
                <c:formatCode>General</c:formatCode>
                <c:ptCount val="18"/>
                <c:pt idx="0">
                  <c:v>5272</c:v>
                </c:pt>
                <c:pt idx="1">
                  <c:v>5841</c:v>
                </c:pt>
                <c:pt idx="2">
                  <c:v>5956</c:v>
                </c:pt>
                <c:pt idx="3">
                  <c:v>5892</c:v>
                </c:pt>
                <c:pt idx="4">
                  <c:v>5831</c:v>
                </c:pt>
                <c:pt idx="5">
                  <c:v>5655</c:v>
                </c:pt>
                <c:pt idx="6">
                  <c:v>5565</c:v>
                </c:pt>
                <c:pt idx="7">
                  <c:v>5996</c:v>
                </c:pt>
                <c:pt idx="8">
                  <c:v>5937</c:v>
                </c:pt>
                <c:pt idx="9">
                  <c:v>5896</c:v>
                </c:pt>
                <c:pt idx="10">
                  <c:v>5892</c:v>
                </c:pt>
                <c:pt idx="11">
                  <c:v>6155</c:v>
                </c:pt>
                <c:pt idx="12">
                  <c:v>6214</c:v>
                </c:pt>
                <c:pt idx="13">
                  <c:v>6075</c:v>
                </c:pt>
                <c:pt idx="14">
                  <c:v>6136</c:v>
                </c:pt>
                <c:pt idx="15">
                  <c:v>6252</c:v>
                </c:pt>
                <c:pt idx="16">
                  <c:v>6420</c:v>
                </c:pt>
                <c:pt idx="17">
                  <c:v>6187</c:v>
                </c:pt>
              </c:numCache>
            </c:numRef>
          </c:val>
        </c:ser>
        <c:gapWidth val="75"/>
        <c:shape val="cylinder"/>
        <c:axId val="61106816"/>
        <c:axId val="61112704"/>
        <c:axId val="0"/>
      </c:bar3DChart>
      <c:catAx>
        <c:axId val="61106816"/>
        <c:scaling>
          <c:orientation val="minMax"/>
        </c:scaling>
        <c:axPos val="b"/>
        <c:majorTickMark val="none"/>
        <c:tickLblPos val="nextTo"/>
        <c:crossAx val="61112704"/>
        <c:crosses val="autoZero"/>
        <c:auto val="1"/>
        <c:lblAlgn val="ctr"/>
        <c:lblOffset val="100"/>
      </c:catAx>
      <c:valAx>
        <c:axId val="611127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61106816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List1!$C$7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List1!$B$8:$B$25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List1!$C$8:$C$25</c:f>
              <c:numCache>
                <c:formatCode>#,##0</c:formatCode>
                <c:ptCount val="18"/>
                <c:pt idx="0">
                  <c:v>180560</c:v>
                </c:pt>
                <c:pt idx="1">
                  <c:v>206504</c:v>
                </c:pt>
                <c:pt idx="2">
                  <c:v>209506</c:v>
                </c:pt>
                <c:pt idx="3">
                  <c:v>201567</c:v>
                </c:pt>
                <c:pt idx="4">
                  <c:v>210014</c:v>
                </c:pt>
                <c:pt idx="5">
                  <c:v>215025</c:v>
                </c:pt>
                <c:pt idx="6">
                  <c:v>217921</c:v>
                </c:pt>
                <c:pt idx="7">
                  <c:v>215482</c:v>
                </c:pt>
                <c:pt idx="8">
                  <c:v>213462</c:v>
                </c:pt>
                <c:pt idx="9">
                  <c:v>213590</c:v>
                </c:pt>
                <c:pt idx="10">
                  <c:v>208969</c:v>
                </c:pt>
                <c:pt idx="11">
                  <c:v>206138</c:v>
                </c:pt>
                <c:pt idx="12">
                  <c:v>204060</c:v>
                </c:pt>
                <c:pt idx="13">
                  <c:v>198012</c:v>
                </c:pt>
                <c:pt idx="14">
                  <c:v>194812</c:v>
                </c:pt>
                <c:pt idx="15">
                  <c:v>195522</c:v>
                </c:pt>
                <c:pt idx="16">
                  <c:v>192467</c:v>
                </c:pt>
                <c:pt idx="17">
                  <c:v>190003</c:v>
                </c:pt>
              </c:numCache>
            </c:numRef>
          </c:val>
        </c:ser>
        <c:gapWidth val="75"/>
        <c:shape val="cylinder"/>
        <c:axId val="58433920"/>
        <c:axId val="58435456"/>
        <c:axId val="0"/>
      </c:bar3DChart>
      <c:catAx>
        <c:axId val="58433920"/>
        <c:scaling>
          <c:orientation val="minMax"/>
        </c:scaling>
        <c:axPos val="b"/>
        <c:majorTickMark val="none"/>
        <c:tickLblPos val="nextTo"/>
        <c:crossAx val="58435456"/>
        <c:crosses val="autoZero"/>
        <c:auto val="1"/>
        <c:lblAlgn val="ctr"/>
        <c:lblOffset val="100"/>
      </c:catAx>
      <c:valAx>
        <c:axId val="58435456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58433920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List1!$C$37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List1!$B$38:$B$55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List1!$C$38:$C$55</c:f>
              <c:numCache>
                <c:formatCode>General</c:formatCode>
                <c:ptCount val="18"/>
                <c:pt idx="0">
                  <c:v>2927</c:v>
                </c:pt>
                <c:pt idx="1">
                  <c:v>3221</c:v>
                </c:pt>
                <c:pt idx="2">
                  <c:v>3057</c:v>
                </c:pt>
                <c:pt idx="3">
                  <c:v>2963</c:v>
                </c:pt>
                <c:pt idx="4">
                  <c:v>3226</c:v>
                </c:pt>
                <c:pt idx="5">
                  <c:v>2696</c:v>
                </c:pt>
                <c:pt idx="6">
                  <c:v>2528</c:v>
                </c:pt>
                <c:pt idx="7">
                  <c:v>2526</c:v>
                </c:pt>
                <c:pt idx="8">
                  <c:v>2427</c:v>
                </c:pt>
                <c:pt idx="9">
                  <c:v>2421</c:v>
                </c:pt>
                <c:pt idx="10">
                  <c:v>2350</c:v>
                </c:pt>
                <c:pt idx="11">
                  <c:v>2220</c:v>
                </c:pt>
                <c:pt idx="12">
                  <c:v>2116</c:v>
                </c:pt>
                <c:pt idx="13">
                  <c:v>2034</c:v>
                </c:pt>
                <c:pt idx="14">
                  <c:v>1989</c:v>
                </c:pt>
                <c:pt idx="15">
                  <c:v>1908</c:v>
                </c:pt>
                <c:pt idx="16">
                  <c:v>2252</c:v>
                </c:pt>
                <c:pt idx="17">
                  <c:v>1798</c:v>
                </c:pt>
              </c:numCache>
            </c:numRef>
          </c:val>
        </c:ser>
        <c:ser>
          <c:idx val="1"/>
          <c:order val="1"/>
          <c:tx>
            <c:strRef>
              <c:f>List1!$D$37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List1!$B$38:$B$55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List1!$D$38:$D$55</c:f>
              <c:numCache>
                <c:formatCode>General</c:formatCode>
                <c:ptCount val="18"/>
                <c:pt idx="0">
                  <c:v>2680</c:v>
                </c:pt>
                <c:pt idx="1">
                  <c:v>3119</c:v>
                </c:pt>
                <c:pt idx="2">
                  <c:v>3159</c:v>
                </c:pt>
                <c:pt idx="3">
                  <c:v>3234</c:v>
                </c:pt>
                <c:pt idx="4">
                  <c:v>3249</c:v>
                </c:pt>
                <c:pt idx="5">
                  <c:v>3152</c:v>
                </c:pt>
                <c:pt idx="6">
                  <c:v>3177</c:v>
                </c:pt>
                <c:pt idx="7">
                  <c:v>3410</c:v>
                </c:pt>
                <c:pt idx="8">
                  <c:v>3369</c:v>
                </c:pt>
                <c:pt idx="9">
                  <c:v>3447</c:v>
                </c:pt>
                <c:pt idx="10">
                  <c:v>3309</c:v>
                </c:pt>
                <c:pt idx="11">
                  <c:v>3513</c:v>
                </c:pt>
                <c:pt idx="12">
                  <c:v>3515</c:v>
                </c:pt>
                <c:pt idx="13">
                  <c:v>3379</c:v>
                </c:pt>
                <c:pt idx="14">
                  <c:v>3432</c:v>
                </c:pt>
                <c:pt idx="15">
                  <c:v>3527</c:v>
                </c:pt>
                <c:pt idx="16">
                  <c:v>3519</c:v>
                </c:pt>
                <c:pt idx="17">
                  <c:v>3478</c:v>
                </c:pt>
              </c:numCache>
            </c:numRef>
          </c:val>
        </c:ser>
        <c:gapWidth val="75"/>
        <c:shape val="cylinder"/>
        <c:axId val="58493184"/>
        <c:axId val="58503168"/>
        <c:axId val="0"/>
      </c:bar3DChart>
      <c:catAx>
        <c:axId val="58493184"/>
        <c:scaling>
          <c:orientation val="minMax"/>
        </c:scaling>
        <c:axPos val="b"/>
        <c:majorTickMark val="none"/>
        <c:tickLblPos val="nextTo"/>
        <c:crossAx val="58503168"/>
        <c:crosses val="autoZero"/>
        <c:auto val="1"/>
        <c:lblAlgn val="ctr"/>
        <c:lblOffset val="100"/>
      </c:catAx>
      <c:valAx>
        <c:axId val="5850316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493184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List1!$C$72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List1!$B$73:$B$90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List1!$C$73:$C$90</c:f>
              <c:numCache>
                <c:formatCode>General</c:formatCode>
                <c:ptCount val="18"/>
                <c:pt idx="0">
                  <c:v>2927</c:v>
                </c:pt>
                <c:pt idx="1">
                  <c:v>3221</c:v>
                </c:pt>
                <c:pt idx="2">
                  <c:v>3057</c:v>
                </c:pt>
                <c:pt idx="3">
                  <c:v>2963</c:v>
                </c:pt>
                <c:pt idx="4">
                  <c:v>3226</c:v>
                </c:pt>
                <c:pt idx="5">
                  <c:v>2696</c:v>
                </c:pt>
                <c:pt idx="6">
                  <c:v>2528</c:v>
                </c:pt>
                <c:pt idx="7">
                  <c:v>2526</c:v>
                </c:pt>
                <c:pt idx="8">
                  <c:v>2427</c:v>
                </c:pt>
                <c:pt idx="9">
                  <c:v>2421</c:v>
                </c:pt>
                <c:pt idx="10">
                  <c:v>2350</c:v>
                </c:pt>
                <c:pt idx="11">
                  <c:v>2220</c:v>
                </c:pt>
                <c:pt idx="12">
                  <c:v>2116</c:v>
                </c:pt>
                <c:pt idx="13">
                  <c:v>2034</c:v>
                </c:pt>
                <c:pt idx="14">
                  <c:v>1989</c:v>
                </c:pt>
                <c:pt idx="15">
                  <c:v>1908</c:v>
                </c:pt>
                <c:pt idx="16">
                  <c:v>2252</c:v>
                </c:pt>
                <c:pt idx="17">
                  <c:v>1798</c:v>
                </c:pt>
              </c:numCache>
            </c:numRef>
          </c:val>
        </c:ser>
        <c:ser>
          <c:idx val="1"/>
          <c:order val="1"/>
          <c:tx>
            <c:strRef>
              <c:f>List1!$D$72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List1!$B$73:$B$90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List1!$D$73:$D$90</c:f>
              <c:numCache>
                <c:formatCode>General</c:formatCode>
                <c:ptCount val="18"/>
                <c:pt idx="0">
                  <c:v>2680</c:v>
                </c:pt>
                <c:pt idx="1">
                  <c:v>3119</c:v>
                </c:pt>
                <c:pt idx="2">
                  <c:v>3159</c:v>
                </c:pt>
                <c:pt idx="3">
                  <c:v>3234</c:v>
                </c:pt>
                <c:pt idx="4">
                  <c:v>3249</c:v>
                </c:pt>
                <c:pt idx="5">
                  <c:v>3152</c:v>
                </c:pt>
                <c:pt idx="6">
                  <c:v>3177</c:v>
                </c:pt>
                <c:pt idx="7">
                  <c:v>3410</c:v>
                </c:pt>
                <c:pt idx="8">
                  <c:v>3369</c:v>
                </c:pt>
                <c:pt idx="9">
                  <c:v>3447</c:v>
                </c:pt>
                <c:pt idx="10">
                  <c:v>3309</c:v>
                </c:pt>
                <c:pt idx="11">
                  <c:v>3513</c:v>
                </c:pt>
                <c:pt idx="12">
                  <c:v>3515</c:v>
                </c:pt>
                <c:pt idx="13">
                  <c:v>3379</c:v>
                </c:pt>
                <c:pt idx="14">
                  <c:v>3432</c:v>
                </c:pt>
                <c:pt idx="15">
                  <c:v>3527</c:v>
                </c:pt>
                <c:pt idx="16">
                  <c:v>3519</c:v>
                </c:pt>
                <c:pt idx="17">
                  <c:v>3478</c:v>
                </c:pt>
              </c:numCache>
            </c:numRef>
          </c:val>
        </c:ser>
        <c:ser>
          <c:idx val="2"/>
          <c:order val="2"/>
          <c:tx>
            <c:strRef>
              <c:f>List1!$E$72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List1!$B$73:$B$90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List1!$E$73:$E$90</c:f>
              <c:numCache>
                <c:formatCode>General</c:formatCode>
                <c:ptCount val="18"/>
                <c:pt idx="0">
                  <c:v>247</c:v>
                </c:pt>
                <c:pt idx="1">
                  <c:v>102</c:v>
                </c:pt>
                <c:pt idx="2">
                  <c:v>-102</c:v>
                </c:pt>
                <c:pt idx="3">
                  <c:v>-271</c:v>
                </c:pt>
                <c:pt idx="4">
                  <c:v>-23</c:v>
                </c:pt>
                <c:pt idx="5">
                  <c:v>-456</c:v>
                </c:pt>
                <c:pt idx="6">
                  <c:v>-649</c:v>
                </c:pt>
                <c:pt idx="7">
                  <c:v>-884</c:v>
                </c:pt>
                <c:pt idx="8">
                  <c:v>-742</c:v>
                </c:pt>
                <c:pt idx="9">
                  <c:v>-1026</c:v>
                </c:pt>
                <c:pt idx="10">
                  <c:v>-959</c:v>
                </c:pt>
                <c:pt idx="11">
                  <c:v>-1293</c:v>
                </c:pt>
                <c:pt idx="12">
                  <c:v>-1391</c:v>
                </c:pt>
                <c:pt idx="13">
                  <c:v>-1345</c:v>
                </c:pt>
                <c:pt idx="14">
                  <c:v>-1443</c:v>
                </c:pt>
                <c:pt idx="15">
                  <c:v>-1619</c:v>
                </c:pt>
                <c:pt idx="16">
                  <c:v>-1267</c:v>
                </c:pt>
                <c:pt idx="17">
                  <c:v>-1680</c:v>
                </c:pt>
              </c:numCache>
            </c:numRef>
          </c:val>
        </c:ser>
        <c:marker val="1"/>
        <c:axId val="58529280"/>
        <c:axId val="58530816"/>
      </c:lineChart>
      <c:catAx>
        <c:axId val="58529280"/>
        <c:scaling>
          <c:orientation val="minMax"/>
        </c:scaling>
        <c:axPos val="b"/>
        <c:majorTickMark val="none"/>
        <c:tickLblPos val="nextTo"/>
        <c:crossAx val="58530816"/>
        <c:crosses val="autoZero"/>
        <c:auto val="1"/>
        <c:lblAlgn val="ctr"/>
        <c:lblOffset val="100"/>
      </c:catAx>
      <c:valAx>
        <c:axId val="585308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529280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List1!$B$3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List1!$A$4:$A$21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List1!$B$4:$B$21</c:f>
              <c:numCache>
                <c:formatCode>General</c:formatCode>
                <c:ptCount val="18"/>
                <c:pt idx="0">
                  <c:v>50000</c:v>
                </c:pt>
                <c:pt idx="1">
                  <c:v>50300</c:v>
                </c:pt>
                <c:pt idx="2">
                  <c:v>49800</c:v>
                </c:pt>
                <c:pt idx="3">
                  <c:v>52711</c:v>
                </c:pt>
                <c:pt idx="4">
                  <c:v>51700</c:v>
                </c:pt>
                <c:pt idx="5">
                  <c:v>45213</c:v>
                </c:pt>
                <c:pt idx="6">
                  <c:v>41961</c:v>
                </c:pt>
                <c:pt idx="7">
                  <c:v>41113</c:v>
                </c:pt>
                <c:pt idx="8">
                  <c:v>40758</c:v>
                </c:pt>
                <c:pt idx="9">
                  <c:v>39896</c:v>
                </c:pt>
                <c:pt idx="10">
                  <c:v>38614</c:v>
                </c:pt>
                <c:pt idx="11">
                  <c:v>38099</c:v>
                </c:pt>
                <c:pt idx="12">
                  <c:v>37797</c:v>
                </c:pt>
                <c:pt idx="13">
                  <c:v>37104</c:v>
                </c:pt>
                <c:pt idx="14">
                  <c:v>36513</c:v>
                </c:pt>
                <c:pt idx="15">
                  <c:v>35924</c:v>
                </c:pt>
                <c:pt idx="16">
                  <c:v>35428</c:v>
                </c:pt>
                <c:pt idx="17">
                  <c:v>35590</c:v>
                </c:pt>
              </c:numCache>
            </c:numRef>
          </c:val>
        </c:ser>
        <c:gapWidth val="75"/>
        <c:shape val="cylinder"/>
        <c:axId val="58567296"/>
        <c:axId val="58573184"/>
        <c:axId val="0"/>
      </c:bar3DChart>
      <c:catAx>
        <c:axId val="58567296"/>
        <c:scaling>
          <c:orientation val="minMax"/>
        </c:scaling>
        <c:axPos val="b"/>
        <c:majorTickMark val="none"/>
        <c:tickLblPos val="nextTo"/>
        <c:crossAx val="58573184"/>
        <c:crosses val="autoZero"/>
        <c:auto val="1"/>
        <c:lblAlgn val="ctr"/>
        <c:lblOffset val="100"/>
      </c:catAx>
      <c:valAx>
        <c:axId val="585731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8567296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List1!$B$30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List1!$A$31:$A$48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List1!$B$31:$B$48</c:f>
              <c:numCache>
                <c:formatCode>General</c:formatCode>
                <c:ptCount val="18"/>
                <c:pt idx="0">
                  <c:v>561</c:v>
                </c:pt>
                <c:pt idx="1">
                  <c:v>577</c:v>
                </c:pt>
                <c:pt idx="2">
                  <c:v>621</c:v>
                </c:pt>
                <c:pt idx="3">
                  <c:v>601</c:v>
                </c:pt>
                <c:pt idx="4">
                  <c:v>673</c:v>
                </c:pt>
                <c:pt idx="5">
                  <c:v>554</c:v>
                </c:pt>
                <c:pt idx="6">
                  <c:v>554</c:v>
                </c:pt>
                <c:pt idx="7">
                  <c:v>477</c:v>
                </c:pt>
                <c:pt idx="8">
                  <c:v>454</c:v>
                </c:pt>
                <c:pt idx="9">
                  <c:v>442</c:v>
                </c:pt>
                <c:pt idx="10">
                  <c:v>440</c:v>
                </c:pt>
                <c:pt idx="11">
                  <c:v>422</c:v>
                </c:pt>
                <c:pt idx="12">
                  <c:v>378</c:v>
                </c:pt>
                <c:pt idx="13">
                  <c:v>409</c:v>
                </c:pt>
                <c:pt idx="14">
                  <c:v>421</c:v>
                </c:pt>
                <c:pt idx="15">
                  <c:v>384</c:v>
                </c:pt>
                <c:pt idx="16">
                  <c:v>392</c:v>
                </c:pt>
                <c:pt idx="17">
                  <c:v>374</c:v>
                </c:pt>
              </c:numCache>
            </c:numRef>
          </c:val>
        </c:ser>
        <c:ser>
          <c:idx val="1"/>
          <c:order val="1"/>
          <c:tx>
            <c:strRef>
              <c:f>List1!$C$30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List1!$A$31:$A$48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List1!$C$31:$C$48</c:f>
              <c:numCache>
                <c:formatCode>General</c:formatCode>
                <c:ptCount val="18"/>
                <c:pt idx="0">
                  <c:v>565</c:v>
                </c:pt>
                <c:pt idx="1">
                  <c:v>581</c:v>
                </c:pt>
                <c:pt idx="2">
                  <c:v>673</c:v>
                </c:pt>
                <c:pt idx="3">
                  <c:v>615</c:v>
                </c:pt>
                <c:pt idx="4">
                  <c:v>753</c:v>
                </c:pt>
                <c:pt idx="5">
                  <c:v>655</c:v>
                </c:pt>
                <c:pt idx="6">
                  <c:v>639</c:v>
                </c:pt>
                <c:pt idx="7">
                  <c:v>695</c:v>
                </c:pt>
                <c:pt idx="8">
                  <c:v>695</c:v>
                </c:pt>
                <c:pt idx="9">
                  <c:v>517</c:v>
                </c:pt>
                <c:pt idx="10">
                  <c:v>641</c:v>
                </c:pt>
                <c:pt idx="11">
                  <c:v>655</c:v>
                </c:pt>
                <c:pt idx="12">
                  <c:v>646</c:v>
                </c:pt>
                <c:pt idx="13">
                  <c:v>660</c:v>
                </c:pt>
                <c:pt idx="14">
                  <c:v>648</c:v>
                </c:pt>
                <c:pt idx="15">
                  <c:v>685</c:v>
                </c:pt>
                <c:pt idx="16">
                  <c:v>636</c:v>
                </c:pt>
                <c:pt idx="17">
                  <c:v>701</c:v>
                </c:pt>
              </c:numCache>
            </c:numRef>
          </c:val>
        </c:ser>
        <c:gapWidth val="75"/>
        <c:shape val="cylinder"/>
        <c:axId val="59061376"/>
        <c:axId val="59062912"/>
        <c:axId val="0"/>
      </c:bar3DChart>
      <c:catAx>
        <c:axId val="59061376"/>
        <c:scaling>
          <c:orientation val="minMax"/>
        </c:scaling>
        <c:axPos val="b"/>
        <c:majorTickMark val="none"/>
        <c:tickLblPos val="nextTo"/>
        <c:crossAx val="59062912"/>
        <c:crosses val="autoZero"/>
        <c:auto val="1"/>
        <c:lblAlgn val="ctr"/>
        <c:lblOffset val="100"/>
      </c:catAx>
      <c:valAx>
        <c:axId val="5906291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9061376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BA"/>
  <c:chart>
    <c:autoTitleDeleted val="1"/>
    <c:plotArea>
      <c:layout/>
      <c:lineChart>
        <c:grouping val="standard"/>
        <c:ser>
          <c:idx val="0"/>
          <c:order val="0"/>
          <c:tx>
            <c:strRef>
              <c:f>List1!$B$60</c:f>
              <c:strCache>
                <c:ptCount val="1"/>
                <c:pt idx="0">
                  <c:v>Kršteni</c:v>
                </c:pt>
              </c:strCache>
            </c:strRef>
          </c:tx>
          <c:marker>
            <c:symbol val="none"/>
          </c:marker>
          <c:cat>
            <c:strRef>
              <c:f>List1!$A$61:$A$78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List1!$B$61:$B$78</c:f>
              <c:numCache>
                <c:formatCode>General</c:formatCode>
                <c:ptCount val="18"/>
                <c:pt idx="0">
                  <c:v>561</c:v>
                </c:pt>
                <c:pt idx="1">
                  <c:v>577</c:v>
                </c:pt>
                <c:pt idx="2">
                  <c:v>621</c:v>
                </c:pt>
                <c:pt idx="3">
                  <c:v>601</c:v>
                </c:pt>
                <c:pt idx="4">
                  <c:v>673</c:v>
                </c:pt>
                <c:pt idx="5">
                  <c:v>554</c:v>
                </c:pt>
                <c:pt idx="6">
                  <c:v>554</c:v>
                </c:pt>
                <c:pt idx="7">
                  <c:v>477</c:v>
                </c:pt>
                <c:pt idx="8">
                  <c:v>454</c:v>
                </c:pt>
                <c:pt idx="9">
                  <c:v>442</c:v>
                </c:pt>
                <c:pt idx="10">
                  <c:v>440</c:v>
                </c:pt>
                <c:pt idx="11">
                  <c:v>422</c:v>
                </c:pt>
                <c:pt idx="12">
                  <c:v>378</c:v>
                </c:pt>
                <c:pt idx="13">
                  <c:v>409</c:v>
                </c:pt>
                <c:pt idx="14">
                  <c:v>421</c:v>
                </c:pt>
                <c:pt idx="15">
                  <c:v>384</c:v>
                </c:pt>
                <c:pt idx="16">
                  <c:v>392</c:v>
                </c:pt>
                <c:pt idx="17">
                  <c:v>374</c:v>
                </c:pt>
              </c:numCache>
            </c:numRef>
          </c:val>
        </c:ser>
        <c:ser>
          <c:idx val="1"/>
          <c:order val="1"/>
          <c:tx>
            <c:strRef>
              <c:f>List1!$C$60</c:f>
              <c:strCache>
                <c:ptCount val="1"/>
                <c:pt idx="0">
                  <c:v>Umrli</c:v>
                </c:pt>
              </c:strCache>
            </c:strRef>
          </c:tx>
          <c:marker>
            <c:symbol val="none"/>
          </c:marker>
          <c:cat>
            <c:strRef>
              <c:f>List1!$A$61:$A$78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List1!$C$61:$C$78</c:f>
              <c:numCache>
                <c:formatCode>General</c:formatCode>
                <c:ptCount val="18"/>
                <c:pt idx="0">
                  <c:v>565</c:v>
                </c:pt>
                <c:pt idx="1">
                  <c:v>581</c:v>
                </c:pt>
                <c:pt idx="2">
                  <c:v>673</c:v>
                </c:pt>
                <c:pt idx="3">
                  <c:v>615</c:v>
                </c:pt>
                <c:pt idx="4">
                  <c:v>753</c:v>
                </c:pt>
                <c:pt idx="5">
                  <c:v>655</c:v>
                </c:pt>
                <c:pt idx="6">
                  <c:v>639</c:v>
                </c:pt>
                <c:pt idx="7">
                  <c:v>695</c:v>
                </c:pt>
                <c:pt idx="8">
                  <c:v>695</c:v>
                </c:pt>
                <c:pt idx="9">
                  <c:v>517</c:v>
                </c:pt>
                <c:pt idx="10">
                  <c:v>641</c:v>
                </c:pt>
                <c:pt idx="11">
                  <c:v>655</c:v>
                </c:pt>
                <c:pt idx="12">
                  <c:v>646</c:v>
                </c:pt>
                <c:pt idx="13">
                  <c:v>660</c:v>
                </c:pt>
                <c:pt idx="14">
                  <c:v>648</c:v>
                </c:pt>
                <c:pt idx="15">
                  <c:v>685</c:v>
                </c:pt>
                <c:pt idx="16">
                  <c:v>636</c:v>
                </c:pt>
                <c:pt idx="17">
                  <c:v>701</c:v>
                </c:pt>
              </c:numCache>
            </c:numRef>
          </c:val>
        </c:ser>
        <c:ser>
          <c:idx val="2"/>
          <c:order val="2"/>
          <c:tx>
            <c:strRef>
              <c:f>List1!$D$60</c:f>
              <c:strCache>
                <c:ptCount val="1"/>
                <c:pt idx="0">
                  <c:v>Priraštaj</c:v>
                </c:pt>
              </c:strCache>
            </c:strRef>
          </c:tx>
          <c:marker>
            <c:symbol val="none"/>
          </c:marker>
          <c:cat>
            <c:strRef>
              <c:f>List1!$A$61:$A$78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List1!$D$61:$D$78</c:f>
              <c:numCache>
                <c:formatCode>General</c:formatCode>
                <c:ptCount val="18"/>
                <c:pt idx="0">
                  <c:v>-4</c:v>
                </c:pt>
                <c:pt idx="1">
                  <c:v>-4</c:v>
                </c:pt>
                <c:pt idx="2">
                  <c:v>-52</c:v>
                </c:pt>
                <c:pt idx="3">
                  <c:v>-14</c:v>
                </c:pt>
                <c:pt idx="4">
                  <c:v>-80</c:v>
                </c:pt>
                <c:pt idx="5">
                  <c:v>-101</c:v>
                </c:pt>
                <c:pt idx="6">
                  <c:v>-85</c:v>
                </c:pt>
                <c:pt idx="7">
                  <c:v>-218</c:v>
                </c:pt>
                <c:pt idx="8">
                  <c:v>-241</c:v>
                </c:pt>
                <c:pt idx="9">
                  <c:v>-75</c:v>
                </c:pt>
                <c:pt idx="10">
                  <c:v>-201</c:v>
                </c:pt>
                <c:pt idx="11">
                  <c:v>-233</c:v>
                </c:pt>
                <c:pt idx="12">
                  <c:v>-268</c:v>
                </c:pt>
                <c:pt idx="13">
                  <c:v>-251</c:v>
                </c:pt>
                <c:pt idx="14">
                  <c:v>-227</c:v>
                </c:pt>
                <c:pt idx="15">
                  <c:v>-301</c:v>
                </c:pt>
                <c:pt idx="16">
                  <c:v>-244</c:v>
                </c:pt>
                <c:pt idx="17">
                  <c:v>-327</c:v>
                </c:pt>
              </c:numCache>
            </c:numRef>
          </c:val>
        </c:ser>
        <c:marker val="1"/>
        <c:axId val="59109760"/>
        <c:axId val="59111296"/>
      </c:lineChart>
      <c:catAx>
        <c:axId val="59109760"/>
        <c:scaling>
          <c:orientation val="minMax"/>
        </c:scaling>
        <c:axPos val="b"/>
        <c:majorTickMark val="none"/>
        <c:tickLblPos val="nextTo"/>
        <c:crossAx val="59111296"/>
        <c:crosses val="autoZero"/>
        <c:auto val="1"/>
        <c:lblAlgn val="ctr"/>
        <c:lblOffset val="100"/>
      </c:catAx>
      <c:valAx>
        <c:axId val="5911129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9109760"/>
        <c:crosses val="autoZero"/>
        <c:crossBetween val="between"/>
      </c:valAx>
    </c:plotArea>
    <c:legend>
      <c:legendPos val="b"/>
      <c:layout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List1!$C$63</c:f>
              <c:strCache>
                <c:ptCount val="1"/>
                <c:pt idx="0">
                  <c:v>Vjernika</c:v>
                </c:pt>
              </c:strCache>
            </c:strRef>
          </c:tx>
          <c:cat>
            <c:strRef>
              <c:f>List1!$B$64:$B$81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List1!$C$64:$C$81</c:f>
              <c:numCache>
                <c:formatCode>#,##0</c:formatCode>
                <c:ptCount val="18"/>
                <c:pt idx="0">
                  <c:v>175245</c:v>
                </c:pt>
                <c:pt idx="1">
                  <c:v>175684</c:v>
                </c:pt>
                <c:pt idx="2">
                  <c:v>173005</c:v>
                </c:pt>
                <c:pt idx="3">
                  <c:v>175005</c:v>
                </c:pt>
                <c:pt idx="4">
                  <c:v>175000</c:v>
                </c:pt>
                <c:pt idx="5">
                  <c:v>178022</c:v>
                </c:pt>
                <c:pt idx="6">
                  <c:v>183452</c:v>
                </c:pt>
                <c:pt idx="7">
                  <c:v>187255</c:v>
                </c:pt>
                <c:pt idx="8">
                  <c:v>189617</c:v>
                </c:pt>
                <c:pt idx="9">
                  <c:v>187951</c:v>
                </c:pt>
                <c:pt idx="10">
                  <c:v>194298</c:v>
                </c:pt>
                <c:pt idx="11">
                  <c:v>193633</c:v>
                </c:pt>
                <c:pt idx="12">
                  <c:v>192403</c:v>
                </c:pt>
                <c:pt idx="13">
                  <c:v>192507</c:v>
                </c:pt>
                <c:pt idx="14">
                  <c:v>190730</c:v>
                </c:pt>
                <c:pt idx="15">
                  <c:v>190861</c:v>
                </c:pt>
                <c:pt idx="16">
                  <c:v>186888</c:v>
                </c:pt>
                <c:pt idx="17">
                  <c:v>186005</c:v>
                </c:pt>
              </c:numCache>
            </c:numRef>
          </c:val>
        </c:ser>
        <c:gapWidth val="75"/>
        <c:shape val="cylinder"/>
        <c:axId val="59156352"/>
        <c:axId val="59157888"/>
        <c:axId val="0"/>
      </c:bar3DChart>
      <c:catAx>
        <c:axId val="59156352"/>
        <c:scaling>
          <c:orientation val="minMax"/>
        </c:scaling>
        <c:axPos val="b"/>
        <c:majorTickMark val="none"/>
        <c:tickLblPos val="nextTo"/>
        <c:crossAx val="59157888"/>
        <c:crosses val="autoZero"/>
        <c:auto val="1"/>
        <c:lblAlgn val="ctr"/>
        <c:lblOffset val="100"/>
      </c:catAx>
      <c:valAx>
        <c:axId val="59157888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59156352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List1!$B$37</c:f>
              <c:strCache>
                <c:ptCount val="1"/>
                <c:pt idx="0">
                  <c:v>Kršteni</c:v>
                </c:pt>
              </c:strCache>
            </c:strRef>
          </c:tx>
          <c:cat>
            <c:strRef>
              <c:f>List1!$A$38:$A$55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List1!$B$38:$B$55</c:f>
              <c:numCache>
                <c:formatCode>#,##0</c:formatCode>
                <c:ptCount val="18"/>
                <c:pt idx="0">
                  <c:v>2902</c:v>
                </c:pt>
                <c:pt idx="1">
                  <c:v>2981</c:v>
                </c:pt>
                <c:pt idx="2">
                  <c:v>2758</c:v>
                </c:pt>
                <c:pt idx="3">
                  <c:v>2830</c:v>
                </c:pt>
                <c:pt idx="4">
                  <c:v>2164</c:v>
                </c:pt>
                <c:pt idx="5">
                  <c:v>2179</c:v>
                </c:pt>
                <c:pt idx="6">
                  <c:v>2146</c:v>
                </c:pt>
                <c:pt idx="7">
                  <c:v>1997</c:v>
                </c:pt>
                <c:pt idx="8">
                  <c:v>2032</c:v>
                </c:pt>
                <c:pt idx="9">
                  <c:v>2114</c:v>
                </c:pt>
                <c:pt idx="10">
                  <c:v>2110</c:v>
                </c:pt>
                <c:pt idx="11">
                  <c:v>2048</c:v>
                </c:pt>
                <c:pt idx="12">
                  <c:v>2080</c:v>
                </c:pt>
                <c:pt idx="13">
                  <c:v>2009</c:v>
                </c:pt>
                <c:pt idx="14">
                  <c:v>2091</c:v>
                </c:pt>
                <c:pt idx="15">
                  <c:v>1992</c:v>
                </c:pt>
                <c:pt idx="16">
                  <c:v>2121</c:v>
                </c:pt>
                <c:pt idx="17">
                  <c:v>1927</c:v>
                </c:pt>
              </c:numCache>
            </c:numRef>
          </c:val>
        </c:ser>
        <c:ser>
          <c:idx val="1"/>
          <c:order val="1"/>
          <c:tx>
            <c:strRef>
              <c:f>List1!$C$37</c:f>
              <c:strCache>
                <c:ptCount val="1"/>
                <c:pt idx="0">
                  <c:v>Umrli</c:v>
                </c:pt>
              </c:strCache>
            </c:strRef>
          </c:tx>
          <c:cat>
            <c:strRef>
              <c:f>List1!$A$38:$A$55</c:f>
              <c:strCache>
                <c:ptCount val="18"/>
                <c:pt idx="0">
                  <c:v>1996.</c:v>
                </c:pt>
                <c:pt idx="1">
                  <c:v>1997.</c:v>
                </c:pt>
                <c:pt idx="2">
                  <c:v>1998.</c:v>
                </c:pt>
                <c:pt idx="3">
                  <c:v>1999.</c:v>
                </c:pt>
                <c:pt idx="4">
                  <c:v>2000.</c:v>
                </c:pt>
                <c:pt idx="5">
                  <c:v>2001.</c:v>
                </c:pt>
                <c:pt idx="6">
                  <c:v>2002.</c:v>
                </c:pt>
                <c:pt idx="7">
                  <c:v>2003.</c:v>
                </c:pt>
                <c:pt idx="8">
                  <c:v>2004.</c:v>
                </c:pt>
                <c:pt idx="9">
                  <c:v>2005.</c:v>
                </c:pt>
                <c:pt idx="10">
                  <c:v>2006.</c:v>
                </c:pt>
                <c:pt idx="11">
                  <c:v>2007.</c:v>
                </c:pt>
                <c:pt idx="12">
                  <c:v>2008.</c:v>
                </c:pt>
                <c:pt idx="13">
                  <c:v>2009.</c:v>
                </c:pt>
                <c:pt idx="14">
                  <c:v>2010.</c:v>
                </c:pt>
                <c:pt idx="15">
                  <c:v>2011.</c:v>
                </c:pt>
                <c:pt idx="16">
                  <c:v>2012.</c:v>
                </c:pt>
                <c:pt idx="17">
                  <c:v>2013.</c:v>
                </c:pt>
              </c:strCache>
            </c:strRef>
          </c:cat>
          <c:val>
            <c:numRef>
              <c:f>List1!$C$38:$C$55</c:f>
              <c:numCache>
                <c:formatCode>#,##0</c:formatCode>
                <c:ptCount val="18"/>
                <c:pt idx="0">
                  <c:v>1774</c:v>
                </c:pt>
                <c:pt idx="1">
                  <c:v>1885</c:v>
                </c:pt>
                <c:pt idx="2">
                  <c:v>1863</c:v>
                </c:pt>
                <c:pt idx="3">
                  <c:v>1785</c:v>
                </c:pt>
                <c:pt idx="4">
                  <c:v>1579</c:v>
                </c:pt>
                <c:pt idx="5">
                  <c:v>1603</c:v>
                </c:pt>
                <c:pt idx="6">
                  <c:v>1496</c:v>
                </c:pt>
                <c:pt idx="7">
                  <c:v>1613</c:v>
                </c:pt>
                <c:pt idx="8">
                  <c:v>1545</c:v>
                </c:pt>
                <c:pt idx="9">
                  <c:v>1655</c:v>
                </c:pt>
                <c:pt idx="10">
                  <c:v>1690</c:v>
                </c:pt>
                <c:pt idx="11">
                  <c:v>1731</c:v>
                </c:pt>
                <c:pt idx="12">
                  <c:v>1772</c:v>
                </c:pt>
                <c:pt idx="13">
                  <c:v>1777</c:v>
                </c:pt>
                <c:pt idx="14">
                  <c:v>1773</c:v>
                </c:pt>
                <c:pt idx="15">
                  <c:v>1767</c:v>
                </c:pt>
                <c:pt idx="16">
                  <c:v>1966</c:v>
                </c:pt>
                <c:pt idx="17">
                  <c:v>1829</c:v>
                </c:pt>
              </c:numCache>
            </c:numRef>
          </c:val>
        </c:ser>
        <c:gapWidth val="75"/>
        <c:shape val="cylinder"/>
        <c:axId val="60825984"/>
        <c:axId val="60827520"/>
        <c:axId val="0"/>
      </c:bar3DChart>
      <c:catAx>
        <c:axId val="60825984"/>
        <c:scaling>
          <c:orientation val="minMax"/>
        </c:scaling>
        <c:axPos val="b"/>
        <c:majorTickMark val="none"/>
        <c:tickLblPos val="nextTo"/>
        <c:crossAx val="60827520"/>
        <c:crosses val="autoZero"/>
        <c:auto val="1"/>
        <c:lblAlgn val="ctr"/>
        <c:lblOffset val="100"/>
      </c:catAx>
      <c:valAx>
        <c:axId val="60827520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60825984"/>
        <c:crosses val="autoZero"/>
        <c:crossBetween val="between"/>
      </c:valAx>
    </c:plotArea>
    <c:legend>
      <c:legendPos val="b"/>
    </c:legend>
    <c:plotVisOnly val="1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sr-Latn-C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 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ablice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hr-HR" noProof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7D5E4-D431-4ADA-80DB-5A3A0C58B73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Naslov i graf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grafikona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hr-HR" noProof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F433-2CB5-45C6-9AD2-4E80208D620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BA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BA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56CC5-D74E-4CB6-814E-7FD34209E245}" type="datetimeFigureOut">
              <a:rPr lang="sr-Latn-CS" smtClean="0"/>
              <a:pPr/>
              <a:t>24.8.2014</a:t>
            </a:fld>
            <a:endParaRPr lang="hr-BA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B6CFE-E151-4656-9C7E-AD4110DDFDDD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467544" y="1916832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r-HR" sz="3600" dirty="0" smtClean="0">
                <a:solidFill>
                  <a:srgbClr val="0070C0"/>
                </a:solidFill>
              </a:rPr>
              <a:t>DEMOGRAFSKO STANJE I PROCESI KATOLIKA U BOSNI I HERCEGOVINI</a:t>
            </a:r>
          </a:p>
          <a:p>
            <a:pPr algn="ctr">
              <a:defRPr/>
            </a:pPr>
            <a:r>
              <a:rPr lang="hr-HR" sz="3600" dirty="0" smtClean="0">
                <a:solidFill>
                  <a:srgbClr val="0070C0"/>
                </a:solidFill>
              </a:rPr>
              <a:t>OD 1996. do 2013.</a:t>
            </a:r>
          </a:p>
          <a:p>
            <a:pPr algn="ctr">
              <a:defRPr/>
            </a:pPr>
            <a:endParaRPr lang="hr-HR" sz="3600" dirty="0" smtClean="0">
              <a:solidFill>
                <a:srgbClr val="E8184E"/>
              </a:solidFill>
            </a:endParaRPr>
          </a:p>
          <a:p>
            <a:pPr algn="ctr">
              <a:defRPr/>
            </a:pPr>
            <a:r>
              <a:rPr lang="hr-HR" sz="2000" dirty="0" smtClean="0"/>
              <a:t>Priredio: Tomo Vukšić</a:t>
            </a:r>
          </a:p>
          <a:p>
            <a:pPr algn="ctr">
              <a:defRPr/>
            </a:pPr>
            <a:endParaRPr lang="hr-HR" sz="2000" dirty="0" smtClean="0"/>
          </a:p>
          <a:p>
            <a:pPr algn="ctr">
              <a:defRPr/>
            </a:pPr>
            <a:endParaRPr lang="hr-HR" sz="2000" dirty="0" smtClean="0"/>
          </a:p>
          <a:p>
            <a:pPr algn="ctr">
              <a:defRPr/>
            </a:pPr>
            <a:r>
              <a:rPr lang="hr-HR" sz="1200" b="1" dirty="0" smtClean="0"/>
              <a:t>Izvori podataka</a:t>
            </a:r>
            <a:r>
              <a:rPr lang="hr-HR" sz="1200" dirty="0" smtClean="0"/>
              <a:t>:</a:t>
            </a:r>
          </a:p>
          <a:p>
            <a:pPr algn="ctr">
              <a:defRPr/>
            </a:pPr>
            <a:r>
              <a:rPr lang="hr-HR" sz="1200" dirty="0" smtClean="0"/>
              <a:t>Biskupski ordinarijati: Sarajevo, Mostar, Banja Luka; Biskupska konferencija BiH; Agencija za statistiku BiH, Sarajevo; Službeni popis stanovništva iz 2013.</a:t>
            </a:r>
          </a:p>
          <a:p>
            <a:pPr algn="ctr">
              <a:defRPr/>
            </a:pPr>
            <a:endParaRPr lang="hr-H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Banjalučkoj biskupiji</a:t>
            </a:r>
          </a:p>
        </p:txBody>
      </p:sp>
      <p:graphicFrame>
        <p:nvGraphicFramePr>
          <p:cNvPr id="6" name="Grafikon 5"/>
          <p:cNvGraphicFramePr/>
          <p:nvPr/>
        </p:nvGraphicFramePr>
        <p:xfrm>
          <a:off x="1824038" y="1643050"/>
          <a:ext cx="610554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Banjalučkoj biskupiji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714480" y="1652587"/>
          <a:ext cx="6143668" cy="4348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Banjalučka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643042" y="1809750"/>
          <a:ext cx="6072230" cy="433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Mostarska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1996.-2013.</a:t>
            </a: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1500165" y="1857358"/>
          <a:ext cx="6429420" cy="450060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85884"/>
                <a:gridCol w="1285884"/>
                <a:gridCol w="1285884"/>
                <a:gridCol w="1285884"/>
                <a:gridCol w="1285884"/>
              </a:tblGrid>
              <a:tr h="236874">
                <a:tc>
                  <a:txBody>
                    <a:bodyPr/>
                    <a:lstStyle/>
                    <a:p>
                      <a:pPr algn="ctr" fontAlgn="b"/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Kršteni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Vjernika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2.902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1.774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1128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175.245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2.981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1.885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1096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175.684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2.758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1.863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895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173.005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2.830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1.785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1045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175.005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2.164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1.579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565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175.000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2.179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1.603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576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178.022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2.146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1.496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650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183.452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1.997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1.613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187.255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2.032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1.545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487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189.617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2.114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1.655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187.951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2.110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1.690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420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194.298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2.048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1.731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193.633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2.080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1.772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192.403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2.009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1.777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192.507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2.091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1.773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190.730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1.992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1.767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190.861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2.121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1.966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186.888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687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2013.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1.927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1.829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186.005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Mostarskoj biskupiji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6" name="Grafikon 5"/>
          <p:cNvGraphicFramePr/>
          <p:nvPr/>
        </p:nvGraphicFramePr>
        <p:xfrm>
          <a:off x="1571604" y="1638300"/>
          <a:ext cx="6072230" cy="4219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Mostarskoj biskupiji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0" y="20193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6" name="Grafikon 5"/>
          <p:cNvGraphicFramePr/>
          <p:nvPr/>
        </p:nvGraphicFramePr>
        <p:xfrm>
          <a:off x="1357290" y="1528762"/>
          <a:ext cx="6572296" cy="4472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Mostarska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500166" y="1662112"/>
          <a:ext cx="6357981" cy="4338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err="1" smtClean="0">
                <a:solidFill>
                  <a:srgbClr val="0070C0"/>
                </a:solidFill>
              </a:rPr>
              <a:t>Trebinjska</a:t>
            </a:r>
            <a:r>
              <a:rPr lang="hr-HR" sz="2400" dirty="0" smtClean="0">
                <a:solidFill>
                  <a:srgbClr val="0070C0"/>
                </a:solidFill>
              </a:rPr>
              <a:t>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1996.-2013.</a:t>
            </a: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1643042" y="1714502"/>
          <a:ext cx="6215105" cy="471488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43021"/>
                <a:gridCol w="1243021"/>
                <a:gridCol w="1243021"/>
                <a:gridCol w="1243021"/>
                <a:gridCol w="1243021"/>
              </a:tblGrid>
              <a:tr h="248152">
                <a:tc>
                  <a:txBody>
                    <a:bodyPr/>
                    <a:lstStyle/>
                    <a:p>
                      <a:pPr algn="ctr" fontAlgn="b"/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Kršteni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Vjernika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19.110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18.897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18.993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18.903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19.344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305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19.850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20.353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278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20.971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271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20.857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21.253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246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21.250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-31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21.242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281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20.661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20.524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283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-58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20.958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273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-82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20.777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-72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20.779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2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2013.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-35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20.579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</a:t>
            </a:r>
            <a:r>
              <a:rPr lang="hr-HR" sz="2400" dirty="0" err="1" smtClean="0">
                <a:solidFill>
                  <a:srgbClr val="0070C0"/>
                </a:solidFill>
              </a:rPr>
              <a:t>Trebinjskoj</a:t>
            </a:r>
            <a:r>
              <a:rPr lang="hr-HR" sz="2400" dirty="0" smtClean="0">
                <a:solidFill>
                  <a:srgbClr val="0070C0"/>
                </a:solidFill>
              </a:rPr>
              <a:t> biskupiji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6" name="Grafikon 5"/>
          <p:cNvGraphicFramePr/>
          <p:nvPr/>
        </p:nvGraphicFramePr>
        <p:xfrm>
          <a:off x="1571604" y="1581150"/>
          <a:ext cx="6357982" cy="441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</a:t>
            </a:r>
            <a:r>
              <a:rPr lang="hr-HR" sz="2400" dirty="0" err="1" smtClean="0">
                <a:solidFill>
                  <a:srgbClr val="0070C0"/>
                </a:solidFill>
              </a:rPr>
              <a:t>Trebinjskoj</a:t>
            </a:r>
            <a:r>
              <a:rPr lang="hr-HR" sz="2400" dirty="0" smtClean="0">
                <a:solidFill>
                  <a:srgbClr val="0070C0"/>
                </a:solidFill>
              </a:rPr>
              <a:t> biskupiji</a:t>
            </a: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0" y="20193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6" name="Grafikon 5"/>
          <p:cNvGraphicFramePr/>
          <p:nvPr/>
        </p:nvGraphicFramePr>
        <p:xfrm>
          <a:off x="1428728" y="1471612"/>
          <a:ext cx="6429420" cy="47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793037" cy="739760"/>
          </a:xfrm>
        </p:spPr>
        <p:txBody>
          <a:bodyPr>
            <a:normAutofit fontScale="90000"/>
          </a:bodyPr>
          <a:lstStyle/>
          <a:p>
            <a:r>
              <a:rPr lang="hr-HR" sz="2400" dirty="0" smtClean="0">
                <a:solidFill>
                  <a:srgbClr val="0070C0"/>
                </a:solidFill>
              </a:rPr>
              <a:t>Bosna i Hercegovina 1996.-2013.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Broj stanovnika, natalitet, mortalitet, prirodni priraštaj</a:t>
            </a:r>
          </a:p>
        </p:txBody>
      </p:sp>
      <p:sp>
        <p:nvSpPr>
          <p:cNvPr id="4" name="Pravokutnik 3"/>
          <p:cNvSpPr/>
          <p:nvPr/>
        </p:nvSpPr>
        <p:spPr>
          <a:xfrm rot="10800000" flipV="1">
            <a:off x="1714480" y="5818290"/>
            <a:ext cx="5929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200" dirty="0" smtClean="0"/>
              <a:t>Izvor: Agencija za statistiku BiH</a:t>
            </a:r>
          </a:p>
          <a:p>
            <a:pPr algn="ctr"/>
            <a:r>
              <a:rPr lang="hr-HR" sz="1200" dirty="0" smtClean="0"/>
              <a:t>Broj stanovnika BiH za godine od 1996. do 2012. je procjena Agencije za statistiku, a za 2013. godinu rezultat popisa stanovništva prema preliminarnim rezultatima iste Agencije. Rođeni, umrli i priraštaj za sve godine su egzaktni podaci iste Agencije.</a:t>
            </a:r>
            <a:endParaRPr lang="hr-BA" sz="1200" dirty="0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714479" y="1428723"/>
          <a:ext cx="5786480" cy="428628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57296"/>
                <a:gridCol w="1157296"/>
                <a:gridCol w="1157296"/>
                <a:gridCol w="1157296"/>
                <a:gridCol w="1157296"/>
              </a:tblGrid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Godina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Stanovnika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vi-VN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Rođeni</a:t>
                      </a:r>
                      <a:endParaRPr lang="vi-VN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3645000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46594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25152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21442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3738000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48397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27875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20522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3653000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45007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28679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16328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3725000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42464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28637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13827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3781000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39563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30482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9081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3798000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37717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30325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7392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3828000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35587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30155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5432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3832000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35234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31757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3477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3842000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35151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32616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2535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34627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34402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34033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33221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812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33835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35044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-1209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34176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34026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34550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34904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-354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3843000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33528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35118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-1590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3840000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31811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35028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-3217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3836000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32547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35817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-3270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559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2013 (popis)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3791622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31103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>
                          <a:latin typeface="Times New Roman" pitchFamily="18" charset="0"/>
                          <a:cs typeface="Times New Roman" pitchFamily="18" charset="0"/>
                        </a:rPr>
                        <a:t>35837</a:t>
                      </a:r>
                      <a:endParaRPr lang="hr-BA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1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-4734</a:t>
                      </a:r>
                      <a:endParaRPr lang="hr-BA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err="1" smtClean="0">
                <a:solidFill>
                  <a:srgbClr val="0070C0"/>
                </a:solidFill>
              </a:rPr>
              <a:t>Trebinjska</a:t>
            </a:r>
            <a:r>
              <a:rPr lang="hr-HR" sz="2400" dirty="0" smtClean="0">
                <a:solidFill>
                  <a:srgbClr val="0070C0"/>
                </a:solidFill>
              </a:rPr>
              <a:t>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571604" y="1643050"/>
          <a:ext cx="6429419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Katolici u cijeloj BiH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1996.-2013.</a:t>
            </a: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1785921" y="1714497"/>
          <a:ext cx="6286540" cy="471490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57308"/>
                <a:gridCol w="1257308"/>
                <a:gridCol w="1257308"/>
                <a:gridCol w="1257308"/>
                <a:gridCol w="1257308"/>
              </a:tblGrid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Godina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Kršteni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Vjernika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6739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5272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1467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424.915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7127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5841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1286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451.385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6779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5956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823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451.208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6736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5892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844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448.186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6409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5831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578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456.058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5734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5655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458.110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5543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5565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463.687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5256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5996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-740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464.821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5184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5937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-753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464.694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5244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-652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462.690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5146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5892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-746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463.131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4915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6155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-1240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459.102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4799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6214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-1415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454.921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4686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6075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-1389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448.147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4726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6136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-1410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443.013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4475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6252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-1777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443.084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4992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6420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-1428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435.562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8153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2013.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4327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6187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-1860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432.177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katolika u BiH (crkveni popisi)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428728" y="1571612"/>
          <a:ext cx="6286544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Krivulja katoličke prisutnosti na razini BiH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500166" y="1714488"/>
          <a:ext cx="678661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Kršteni i umrli katolici u BiH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500166" y="1714488"/>
          <a:ext cx="6357981" cy="4338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14349" y="617538"/>
            <a:ext cx="8001056" cy="668322"/>
          </a:xfrm>
        </p:spPr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Prirodno kretanje stanovništva BiH od 1996. do 2013.</a:t>
            </a:r>
          </a:p>
        </p:txBody>
      </p:sp>
      <p:sp>
        <p:nvSpPr>
          <p:cNvPr id="4" name="Pravokutnik 3"/>
          <p:cNvSpPr/>
          <p:nvPr/>
        </p:nvSpPr>
        <p:spPr>
          <a:xfrm>
            <a:off x="3323677" y="6103853"/>
            <a:ext cx="2496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 smtClean="0"/>
              <a:t>Izvor: Agencija za statistiku BiH</a:t>
            </a:r>
            <a:endParaRPr lang="hr-BA" sz="1200" dirty="0"/>
          </a:p>
        </p:txBody>
      </p:sp>
      <p:graphicFrame>
        <p:nvGraphicFramePr>
          <p:cNvPr id="7" name="Grafikon 6"/>
          <p:cNvGraphicFramePr/>
          <p:nvPr/>
        </p:nvGraphicFramePr>
        <p:xfrm>
          <a:off x="1500166" y="1571613"/>
          <a:ext cx="6215105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</a:t>
            </a:r>
            <a:r>
              <a:rPr lang="hr-HR" sz="2400" dirty="0" smtClean="0">
                <a:solidFill>
                  <a:srgbClr val="0070C0"/>
                </a:solidFill>
              </a:rPr>
              <a:t>katolika </a:t>
            </a:r>
            <a:r>
              <a:rPr lang="hr-HR" sz="2400" dirty="0" smtClean="0">
                <a:solidFill>
                  <a:srgbClr val="0070C0"/>
                </a:solidFill>
              </a:rPr>
              <a:t>i broj Hrvata u BiH 2013. godine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500175"/>
            <a:ext cx="8229600" cy="414340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hr-HR" sz="1800" dirty="0" smtClean="0"/>
              <a:t>Prema procjeni Agencije za statistiku BiH, godine 2012. u BiH je bilo 3.836.000 stanovnika, a prema preliminarnim rezultatima popisa stanovništva u BiH iz 2013. godine, koje je objavila ista Agencija, popisano je 3.791.622 osoba;</a:t>
            </a:r>
          </a:p>
          <a:p>
            <a:pPr eaLnBrk="1" hangingPunct="1"/>
            <a:r>
              <a:rPr lang="hr-HR" sz="1800" dirty="0" smtClean="0"/>
              <a:t>Prema zbirnim podacima Biskupskih ordinarijata, koji su prikupljeni od svih župnih ureda na području pojedinih biskupija, na kraju 2013. godine u BiH je bilo 432.177 katolika. </a:t>
            </a:r>
          </a:p>
          <a:p>
            <a:pPr eaLnBrk="1" hangingPunct="1"/>
            <a:r>
              <a:rPr lang="hr-HR" sz="1800" dirty="0" smtClean="0"/>
              <a:t>Iako je vrlo nezahvalno vršiti procjene, gornjem broju katolika, koji su uglavnom svi Hrvati, trebalo bi dodati još oko 10% Hrvata koji ili nisu katolici ili nisu u kontaktu sa župnim uredima;</a:t>
            </a:r>
          </a:p>
          <a:p>
            <a:pPr eaLnBrk="1" hangingPunct="1"/>
            <a:r>
              <a:rPr lang="hr-HR" sz="1800" dirty="0" smtClean="0"/>
              <a:t>Pretpostavljeni broj Hrvata na objavljeni broj stanovnika popisa iz 2013. godine mogao bi iznositi oko 13% od ukupnoga stanovništva.</a:t>
            </a:r>
          </a:p>
          <a:p>
            <a:r>
              <a:rPr lang="hr-HR" sz="1800" dirty="0" smtClean="0"/>
              <a:t>Podaci o broju katolika u pojedinim biskupijama i na razini cijele BiH, koji slijede u nastavku ovoga prikaza, rezultat su izvještaja koje su iz svih župa dobili nadležni biskupski ordinarijati. Ovdje, međutim, treba napomenuti da su podaci o ukupnom broju katolika posebice iz gradskih župa, gdje je skoro nemoguće voditi točnu evidenciju vjernika, više procjena negoli siguran podatak, dok su podaci iz seoskih župa mnogo sigurniji. No, podaci o krštenima, umrlima i priraštaju katolika posvema su točni jer su preuzeti iz župnih knjiga.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Sarajevska nadbiskupija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1996.-2013.</a:t>
            </a: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1714480" y="1785918"/>
          <a:ext cx="5857915" cy="435772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71583"/>
                <a:gridCol w="1171583"/>
                <a:gridCol w="1171583"/>
                <a:gridCol w="1171583"/>
                <a:gridCol w="1171583"/>
              </a:tblGrid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Godina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Kršteni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Vjernika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1996.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2927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2680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247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180.560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1997.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3221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3119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206.504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1998.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3057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3159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-102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209.506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1999.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2963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3234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-271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201.567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2000.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3226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3249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210.014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2001.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2696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-456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215.025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2528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3177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-649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217.921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2526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3410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-884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215.482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2427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3369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-742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213.462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2421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3447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-1026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213.590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2350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3309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-959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208.969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2220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3513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-1293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206.138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2116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3515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-1391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204.060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2034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3379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-1345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198.012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1989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3432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-1443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194.812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1908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3527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-1619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195.522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3519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-1267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192.467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2935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2013.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1798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3478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-1680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190.003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Broj vjernika u Sarajevskoj nadbiskupiji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0" y="2009775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5" name="Grafikon 4"/>
          <p:cNvGraphicFramePr/>
          <p:nvPr/>
        </p:nvGraphicFramePr>
        <p:xfrm>
          <a:off x="1643043" y="1643050"/>
          <a:ext cx="6000792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Krštenja i sprovodi u Sarajevskoj nadbiskupiji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571604" y="1643062"/>
          <a:ext cx="6215106" cy="4286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Sarajevska nadbiskupija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Prirodni priraštaj</a:t>
            </a:r>
          </a:p>
        </p:txBody>
      </p:sp>
      <p:graphicFrame>
        <p:nvGraphicFramePr>
          <p:cNvPr id="5" name="Grafikon 4"/>
          <p:cNvGraphicFramePr/>
          <p:nvPr/>
        </p:nvGraphicFramePr>
        <p:xfrm>
          <a:off x="1500166" y="1714487"/>
          <a:ext cx="6357982" cy="4214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2400" dirty="0" smtClean="0">
                <a:solidFill>
                  <a:srgbClr val="0070C0"/>
                </a:solidFill>
              </a:rPr>
              <a:t>Banjalučka biskupija</a:t>
            </a:r>
            <a:br>
              <a:rPr lang="hr-HR" sz="2400" dirty="0" smtClean="0">
                <a:solidFill>
                  <a:srgbClr val="0070C0"/>
                </a:solidFill>
              </a:rPr>
            </a:br>
            <a:r>
              <a:rPr lang="hr-HR" sz="2400" dirty="0" smtClean="0">
                <a:solidFill>
                  <a:srgbClr val="0070C0"/>
                </a:solidFill>
              </a:rPr>
              <a:t>Statističko stanje 1996.-2013.</a:t>
            </a: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1643040" y="1714477"/>
          <a:ext cx="5929355" cy="442916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85871"/>
                <a:gridCol w="1185871"/>
                <a:gridCol w="1185871"/>
                <a:gridCol w="1185871"/>
                <a:gridCol w="1185871"/>
              </a:tblGrid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Godina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Kršteni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Umrli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Priraštaj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Vjernika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561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565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50000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577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50300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673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-52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49800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1999.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601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615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52711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673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753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-80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51700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554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-101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45213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554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639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-85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41961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2003.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477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695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-218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41113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2004.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454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695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-241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40758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2005.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517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-75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39896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2006.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641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-201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38614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2007.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655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-233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38099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2008.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378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-268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37797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2009.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409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660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-251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37104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2010.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421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648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36513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2011.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384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685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-301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35924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2012.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392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636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-244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35428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33114"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2013.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374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701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-327</a:t>
                      </a:r>
                      <a:endParaRPr lang="hr-BA" sz="12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BA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35590</a:t>
                      </a:r>
                      <a:endParaRPr lang="hr-BA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1165</Words>
  <Application>Microsoft Office PowerPoint</Application>
  <PresentationFormat>Prikaz na zaslonu (4:3)</PresentationFormat>
  <Paragraphs>612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24</vt:i4>
      </vt:variant>
    </vt:vector>
  </HeadingPairs>
  <TitlesOfParts>
    <vt:vector size="25" baseType="lpstr">
      <vt:lpstr>Office tema</vt:lpstr>
      <vt:lpstr>Slajd 1</vt:lpstr>
      <vt:lpstr>Bosna i Hercegovina 1996.-2013. Broj stanovnika, natalitet, mortalitet, prirodni priraštaj</vt:lpstr>
      <vt:lpstr>Prirodno kretanje stanovništva BiH od 1996. do 2013.</vt:lpstr>
      <vt:lpstr>Broj katolika i broj Hrvata u BiH 2013. godine</vt:lpstr>
      <vt:lpstr>Sarajevska nadbiskupija Statističko stanje 1996.-2013.</vt:lpstr>
      <vt:lpstr>Broj vjernika u Sarajevskoj nadbiskupiji</vt:lpstr>
      <vt:lpstr>Krštenja i sprovodi u Sarajevskoj nadbiskupiji</vt:lpstr>
      <vt:lpstr>Sarajevska nadbiskupija Prirodni priraštaj</vt:lpstr>
      <vt:lpstr>Banjalučka biskupija Statističko stanje 1996.-2013.</vt:lpstr>
      <vt:lpstr>Broj vjernika u Banjalučkoj biskupiji</vt:lpstr>
      <vt:lpstr>Krštenja i sprovodi u Banjalučkoj biskupiji</vt:lpstr>
      <vt:lpstr>Banjalučka biskupija Prirodni priraštaj</vt:lpstr>
      <vt:lpstr>Mostarska biskupija Statističko stanje 1996.-2013.</vt:lpstr>
      <vt:lpstr>Broj vjernika u Mostarskoj biskupiji</vt:lpstr>
      <vt:lpstr>Krštenja i sprovodi u Mostarskoj biskupiji</vt:lpstr>
      <vt:lpstr>Mostarska biskupija Prirodni priraštaj</vt:lpstr>
      <vt:lpstr>Trebinjska biskupija Statističko stanje 1996.-2013.</vt:lpstr>
      <vt:lpstr>Broj vjernika u Trebinjskoj biskupiji</vt:lpstr>
      <vt:lpstr>Krštenja i sprovodi u Trebinjskoj biskupiji</vt:lpstr>
      <vt:lpstr>Trebinjska biskupija Prirodni priraštaj</vt:lpstr>
      <vt:lpstr>Katolici u cijeloj BiH Statističko stanje 1996.-2013.</vt:lpstr>
      <vt:lpstr>Broj katolika u BiH (crkveni popisi)</vt:lpstr>
      <vt:lpstr>Krivulja katoličke prisutnosti na razini BiH</vt:lpstr>
      <vt:lpstr>Kršteni i umrli katolici u BiH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Tomo Vuksic</dc:creator>
  <cp:lastModifiedBy>Tomo Vuksic</cp:lastModifiedBy>
  <cp:revision>54</cp:revision>
  <dcterms:created xsi:type="dcterms:W3CDTF">2014-08-24T08:55:33Z</dcterms:created>
  <dcterms:modified xsi:type="dcterms:W3CDTF">2014-08-24T18:24:58Z</dcterms:modified>
</cp:coreProperties>
</file>